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handoutMasterIdLst>
    <p:handoutMasterId r:id="rId26"/>
  </p:handoutMasterIdLst>
  <p:sldIdLst>
    <p:sldId id="257" r:id="rId2"/>
    <p:sldId id="259" r:id="rId3"/>
    <p:sldId id="279" r:id="rId4"/>
    <p:sldId id="260" r:id="rId5"/>
    <p:sldId id="261" r:id="rId6"/>
    <p:sldId id="262" r:id="rId7"/>
    <p:sldId id="264" r:id="rId8"/>
    <p:sldId id="265" r:id="rId9"/>
    <p:sldId id="266" r:id="rId10"/>
    <p:sldId id="268" r:id="rId11"/>
    <p:sldId id="272" r:id="rId12"/>
    <p:sldId id="267" r:id="rId13"/>
    <p:sldId id="270" r:id="rId14"/>
    <p:sldId id="273" r:id="rId15"/>
    <p:sldId id="269" r:id="rId16"/>
    <p:sldId id="274" r:id="rId17"/>
    <p:sldId id="271" r:id="rId18"/>
    <p:sldId id="276" r:id="rId19"/>
    <p:sldId id="275" r:id="rId20"/>
    <p:sldId id="281" r:id="rId21"/>
    <p:sldId id="277" r:id="rId22"/>
    <p:sldId id="278" r:id="rId23"/>
    <p:sldId id="280" r:id="rId24"/>
  </p:sldIdLst>
  <p:sldSz cx="9144000" cy="6858000" type="screen4x3"/>
  <p:notesSz cx="7045325" cy="9345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76" autoAdjust="0"/>
  </p:normalViewPr>
  <p:slideViewPr>
    <p:cSldViewPr>
      <p:cViewPr>
        <p:scale>
          <a:sx n="85" d="100"/>
          <a:sy n="85" d="100"/>
        </p:scale>
        <p:origin x="-1524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2974" cy="467281"/>
          </a:xfrm>
          <a:prstGeom prst="rect">
            <a:avLst/>
          </a:prstGeom>
        </p:spPr>
        <p:txBody>
          <a:bodyPr vert="horz" lIns="93662" tIns="46831" rIns="93662" bIns="4683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90721" y="0"/>
            <a:ext cx="3052974" cy="467281"/>
          </a:xfrm>
          <a:prstGeom prst="rect">
            <a:avLst/>
          </a:prstGeom>
        </p:spPr>
        <p:txBody>
          <a:bodyPr vert="horz" lIns="93662" tIns="46831" rIns="93662" bIns="46831" rtlCol="0"/>
          <a:lstStyle>
            <a:lvl1pPr algn="r">
              <a:defRPr sz="1200"/>
            </a:lvl1pPr>
          </a:lstStyle>
          <a:p>
            <a:fld id="{89C828BD-8153-46F4-AB95-DA364BF8254A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76710"/>
            <a:ext cx="3052974" cy="467281"/>
          </a:xfrm>
          <a:prstGeom prst="rect">
            <a:avLst/>
          </a:prstGeom>
        </p:spPr>
        <p:txBody>
          <a:bodyPr vert="horz" lIns="93662" tIns="46831" rIns="93662" bIns="4683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90721" y="8876710"/>
            <a:ext cx="3052974" cy="467281"/>
          </a:xfrm>
          <a:prstGeom prst="rect">
            <a:avLst/>
          </a:prstGeom>
        </p:spPr>
        <p:txBody>
          <a:bodyPr vert="horz" lIns="93662" tIns="46831" rIns="93662" bIns="46831" rtlCol="0" anchor="b"/>
          <a:lstStyle>
            <a:lvl1pPr algn="r">
              <a:defRPr sz="1200"/>
            </a:lvl1pPr>
          </a:lstStyle>
          <a:p>
            <a:fld id="{AE4B82B5-9D6A-4D7D-8A97-8114A01C80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8582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2974" cy="467281"/>
          </a:xfrm>
          <a:prstGeom prst="rect">
            <a:avLst/>
          </a:prstGeom>
        </p:spPr>
        <p:txBody>
          <a:bodyPr vert="horz" lIns="93662" tIns="46831" rIns="93662" bIns="4683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90721" y="0"/>
            <a:ext cx="3052974" cy="467281"/>
          </a:xfrm>
          <a:prstGeom prst="rect">
            <a:avLst/>
          </a:prstGeom>
        </p:spPr>
        <p:txBody>
          <a:bodyPr vert="horz" lIns="93662" tIns="46831" rIns="93662" bIns="46831" rtlCol="0"/>
          <a:lstStyle>
            <a:lvl1pPr algn="r">
              <a:defRPr sz="1200"/>
            </a:lvl1pPr>
          </a:lstStyle>
          <a:p>
            <a:fld id="{47C4A16D-C5E3-4F9E-BC97-9049326C27B3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7450" y="701675"/>
            <a:ext cx="4670425" cy="35036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662" tIns="46831" rIns="93662" bIns="468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4533" y="4439166"/>
            <a:ext cx="5636260" cy="4205526"/>
          </a:xfrm>
          <a:prstGeom prst="rect">
            <a:avLst/>
          </a:prstGeom>
        </p:spPr>
        <p:txBody>
          <a:bodyPr vert="horz" lIns="93662" tIns="46831" rIns="93662" bIns="4683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76710"/>
            <a:ext cx="3052974" cy="467281"/>
          </a:xfrm>
          <a:prstGeom prst="rect">
            <a:avLst/>
          </a:prstGeom>
        </p:spPr>
        <p:txBody>
          <a:bodyPr vert="horz" lIns="93662" tIns="46831" rIns="93662" bIns="4683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90721" y="8876710"/>
            <a:ext cx="3052974" cy="467281"/>
          </a:xfrm>
          <a:prstGeom prst="rect">
            <a:avLst/>
          </a:prstGeom>
        </p:spPr>
        <p:txBody>
          <a:bodyPr vert="horz" lIns="93662" tIns="46831" rIns="93662" bIns="46831" rtlCol="0" anchor="b"/>
          <a:lstStyle>
            <a:lvl1pPr algn="r">
              <a:defRPr sz="1200"/>
            </a:lvl1pPr>
          </a:lstStyle>
          <a:p>
            <a:fld id="{72397786-4E59-4A48-8D3C-841DEADB19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357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88F0D3-B656-45FE-8BC5-56942AEFE6AA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397786-4E59-4A48-8D3C-841DEADB1987}" type="slidenum">
              <a:rPr lang="en-US" smtClean="0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397786-4E59-4A48-8D3C-841DEADB1987}" type="slidenum">
              <a:rPr lang="en-US" smtClean="0"/>
              <a:t>19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3707E8A-A545-41B2-8BA3-A6F8B530CC28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2527C59-F05B-4EAE-B62F-4B002D906D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707E8A-A545-41B2-8BA3-A6F8B530CC28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527C59-F05B-4EAE-B62F-4B002D906D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707E8A-A545-41B2-8BA3-A6F8B530CC28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527C59-F05B-4EAE-B62F-4B002D906D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707E8A-A545-41B2-8BA3-A6F8B530CC28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527C59-F05B-4EAE-B62F-4B002D906DD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707E8A-A545-41B2-8BA3-A6F8B530CC28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527C59-F05B-4EAE-B62F-4B002D906DD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707E8A-A545-41B2-8BA3-A6F8B530CC28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527C59-F05B-4EAE-B62F-4B002D906DD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707E8A-A545-41B2-8BA3-A6F8B530CC28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527C59-F05B-4EAE-B62F-4B002D906DD9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707E8A-A545-41B2-8BA3-A6F8B530CC28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527C59-F05B-4EAE-B62F-4B002D906DD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707E8A-A545-41B2-8BA3-A6F8B530CC28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527C59-F05B-4EAE-B62F-4B002D906D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3707E8A-A545-41B2-8BA3-A6F8B530CC28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527C59-F05B-4EAE-B62F-4B002D906DD9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3707E8A-A545-41B2-8BA3-A6F8B530CC28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2527C59-F05B-4EAE-B62F-4B002D906DD9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3707E8A-A545-41B2-8BA3-A6F8B530CC28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42527C59-F05B-4EAE-B62F-4B002D906DD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gi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4801"/>
            <a:ext cx="7772400" cy="1447799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/>
              <a:t>SUCCESSFUL TEST TAKING STRATEGIES FOR ANY OCCASION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981200"/>
            <a:ext cx="6400800" cy="35052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DOING YOUR PERSONAL BEST:</a:t>
            </a:r>
          </a:p>
          <a:p>
            <a:pPr algn="ctr"/>
            <a:r>
              <a:rPr lang="en-US" i="1" dirty="0" smtClean="0"/>
              <a:t>PREPARED</a:t>
            </a:r>
          </a:p>
          <a:p>
            <a:pPr algn="ctr"/>
            <a:r>
              <a:rPr lang="en-US" i="1" dirty="0" smtClean="0"/>
              <a:t>PRACTICED</a:t>
            </a:r>
          </a:p>
          <a:p>
            <a:pPr algn="ctr"/>
            <a:r>
              <a:rPr lang="en-US" i="1" dirty="0" smtClean="0"/>
              <a:t>READY </a:t>
            </a:r>
          </a:p>
          <a:p>
            <a:pPr algn="ctr"/>
            <a:endParaRPr lang="en-US" sz="1400" dirty="0" smtClean="0"/>
          </a:p>
          <a:p>
            <a:pPr algn="ctr"/>
            <a:r>
              <a:rPr lang="en-US" sz="1500" dirty="0" smtClean="0"/>
              <a:t>Dawn A. Moore, Director of Curriculum and Instruction </a:t>
            </a:r>
          </a:p>
          <a:p>
            <a:pPr algn="ctr"/>
            <a:r>
              <a:rPr lang="en-US" sz="1500" dirty="0" smtClean="0"/>
              <a:t>2011-2012 School Year</a:t>
            </a:r>
          </a:p>
          <a:p>
            <a:pPr algn="ctr"/>
            <a:r>
              <a:rPr lang="en-US" sz="1500" i="1" dirty="0" smtClean="0"/>
              <a:t>Revised by Kristin Baker for grades 3-6</a:t>
            </a:r>
            <a:endParaRPr lang="en-US" sz="15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38200"/>
            <a:ext cx="7772400" cy="15240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 </a:t>
            </a:r>
            <a:r>
              <a:rPr lang="en-US" sz="2800" dirty="0" smtClean="0"/>
              <a:t>Looking at the number of questions of each type, which part is worth more points?</a:t>
            </a:r>
            <a:endParaRPr lang="en-US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114800"/>
            <a:ext cx="7772400" cy="15240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Yes, it is the multiple choice part!</a:t>
            </a:r>
          </a:p>
          <a:p>
            <a:pPr algn="ctr"/>
            <a:r>
              <a:rPr lang="en-US" dirty="0" smtClean="0"/>
              <a:t>Why is this important to note?</a:t>
            </a:r>
            <a:endParaRPr lang="en-US" dirty="0"/>
          </a:p>
        </p:txBody>
      </p:sp>
      <p:sp>
        <p:nvSpPr>
          <p:cNvPr id="4" name="Down Arrow 3"/>
          <p:cNvSpPr/>
          <p:nvPr/>
        </p:nvSpPr>
        <p:spPr>
          <a:xfrm>
            <a:off x="4419600" y="2667000"/>
            <a:ext cx="76200" cy="1143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half" idx="2"/>
          </p:nvPr>
        </p:nvSpPr>
        <p:spPr>
          <a:xfrm>
            <a:off x="1141232" y="5791200"/>
            <a:ext cx="6402568" cy="685800"/>
          </a:xfrm>
        </p:spPr>
        <p:txBody>
          <a:bodyPr>
            <a:normAutofit fontScale="92500"/>
          </a:bodyPr>
          <a:lstStyle/>
          <a:p>
            <a:pPr algn="ctr"/>
            <a:r>
              <a:rPr lang="en-US" sz="1800" b="1" i="1" dirty="0" smtClean="0"/>
              <a:t>DECIDE ON THE APPROACH THAT WILL </a:t>
            </a:r>
            <a:r>
              <a:rPr lang="en-US" sz="1800" b="1" i="1" dirty="0" smtClean="0">
                <a:solidFill>
                  <a:srgbClr val="FFCC00"/>
                </a:solidFill>
              </a:rPr>
              <a:t>CORRECTLY</a:t>
            </a:r>
            <a:r>
              <a:rPr lang="en-US" sz="1800" b="1" i="1" dirty="0" smtClean="0">
                <a:solidFill>
                  <a:srgbClr val="FF0000"/>
                </a:solidFill>
              </a:rPr>
              <a:t> </a:t>
            </a:r>
            <a:r>
              <a:rPr lang="en-US" sz="1800" b="1" i="1" dirty="0" smtClean="0"/>
              <a:t>SOLVE </a:t>
            </a:r>
          </a:p>
          <a:p>
            <a:pPr algn="ctr"/>
            <a:r>
              <a:rPr lang="en-US" sz="1800" b="1" i="1" dirty="0" smtClean="0"/>
              <a:t>THE PROBLEM THE </a:t>
            </a:r>
            <a:r>
              <a:rPr lang="en-US" sz="1800" b="1" i="1" dirty="0" smtClean="0">
                <a:solidFill>
                  <a:srgbClr val="FFCC00"/>
                </a:solidFill>
              </a:rPr>
              <a:t>FASTEST!</a:t>
            </a:r>
            <a:endParaRPr lang="en-US" sz="1800" b="1" i="1" dirty="0">
              <a:solidFill>
                <a:srgbClr val="FFCC00"/>
              </a:solidFill>
            </a:endParaRPr>
          </a:p>
        </p:txBody>
      </p:sp>
      <p:graphicFrame>
        <p:nvGraphicFramePr>
          <p:cNvPr id="5" name="Picture Placeholder 4"/>
          <p:cNvGraphicFramePr>
            <a:graphicFrameLocks noGrp="1"/>
          </p:cNvGraphicFramePr>
          <p:nvPr>
            <p:ph type="pic" idx="1"/>
            <p:extLst>
              <p:ext uri="{D42A27DB-BD31-4B8C-83A1-F6EECF244321}">
                <p14:modId xmlns:p14="http://schemas.microsoft.com/office/powerpoint/2010/main" val="2832811840"/>
              </p:ext>
            </p:extLst>
          </p:nvPr>
        </p:nvGraphicFramePr>
        <p:xfrm>
          <a:off x="228600" y="190500"/>
          <a:ext cx="8686800" cy="4697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5600"/>
                <a:gridCol w="2895600"/>
                <a:gridCol w="2895600"/>
              </a:tblGrid>
              <a:tr h="1693306">
                <a:tc>
                  <a:txBody>
                    <a:bodyPr/>
                    <a:lstStyle/>
                    <a:p>
                      <a:pPr algn="ctr"/>
                      <a:endParaRPr lang="en-US" sz="4000" dirty="0" smtClean="0"/>
                    </a:p>
                    <a:p>
                      <a:pPr algn="ctr"/>
                      <a:r>
                        <a:rPr lang="en-US" sz="4000" dirty="0" smtClean="0"/>
                        <a:t>P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 smtClean="0"/>
                    </a:p>
                    <a:p>
                      <a:pPr algn="ctr"/>
                      <a:r>
                        <a:rPr lang="en-US" sz="2400" dirty="0" smtClean="0"/>
                        <a:t>Paper</a:t>
                      </a:r>
                      <a:r>
                        <a:rPr lang="en-US" sz="2400" baseline="0" dirty="0" smtClean="0"/>
                        <a:t> and </a:t>
                      </a:r>
                    </a:p>
                    <a:p>
                      <a:pPr algn="ctr"/>
                      <a:r>
                        <a:rPr lang="en-US" sz="2400" baseline="0" dirty="0" smtClean="0"/>
                        <a:t>Pencil Processes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000" dirty="0" smtClean="0"/>
                    </a:p>
                    <a:p>
                      <a:pPr algn="ctr"/>
                      <a:r>
                        <a:rPr lang="en-US" sz="4000" dirty="0" smtClean="0"/>
                        <a:t>P</a:t>
                      </a:r>
                      <a:endParaRPr lang="en-US" sz="4000" dirty="0"/>
                    </a:p>
                  </a:txBody>
                  <a:tcPr/>
                </a:tc>
              </a:tr>
              <a:tr h="1299687">
                <a:tc>
                  <a:txBody>
                    <a:bodyPr/>
                    <a:lstStyle/>
                    <a:p>
                      <a:pPr algn="ctr"/>
                      <a:endParaRPr lang="en-US" sz="4000" dirty="0" smtClean="0"/>
                    </a:p>
                    <a:p>
                      <a:pPr algn="ctr"/>
                      <a:r>
                        <a:rPr lang="en-US" sz="4000" dirty="0" smtClean="0"/>
                        <a:t>C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 smtClean="0"/>
                    </a:p>
                    <a:p>
                      <a:pPr algn="ctr"/>
                      <a:r>
                        <a:rPr lang="en-US" sz="2400" dirty="0" smtClean="0"/>
                        <a:t>Calculator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000" dirty="0" smtClean="0"/>
                    </a:p>
                    <a:p>
                      <a:pPr algn="ctr"/>
                      <a:r>
                        <a:rPr lang="en-US" sz="4000" dirty="0" smtClean="0"/>
                        <a:t>C</a:t>
                      </a:r>
                      <a:endParaRPr lang="en-US" sz="4000" dirty="0"/>
                    </a:p>
                  </a:txBody>
                  <a:tcPr/>
                </a:tc>
              </a:tr>
              <a:tr h="1693306">
                <a:tc>
                  <a:txBody>
                    <a:bodyPr/>
                    <a:lstStyle/>
                    <a:p>
                      <a:pPr algn="ctr"/>
                      <a:endParaRPr lang="en-US" sz="4000" dirty="0" smtClean="0"/>
                    </a:p>
                    <a:p>
                      <a:pPr algn="ctr"/>
                      <a:r>
                        <a:rPr lang="en-US" sz="4000" dirty="0" smtClean="0"/>
                        <a:t>M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 smtClean="0"/>
                    </a:p>
                    <a:p>
                      <a:pPr algn="ctr"/>
                      <a:r>
                        <a:rPr lang="en-US" sz="2400" dirty="0" smtClean="0"/>
                        <a:t>Mental Math Techniques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000" dirty="0" smtClean="0"/>
                    </a:p>
                    <a:p>
                      <a:pPr algn="ctr"/>
                      <a:r>
                        <a:rPr lang="en-US" sz="4000" dirty="0" smtClean="0"/>
                        <a:t>M</a:t>
                      </a:r>
                      <a:endParaRPr lang="en-US" sz="4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" y="5181600"/>
            <a:ext cx="8075432" cy="457200"/>
          </a:xfrm>
        </p:spPr>
        <p:txBody>
          <a:bodyPr>
            <a:normAutofit/>
          </a:bodyPr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THREE APPROACHES TO MULTIPLE-CHOICE QUESTIONS</a:t>
            </a:r>
            <a:endParaRPr lang="en-US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362200"/>
            <a:ext cx="8229600" cy="3645091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en-US" sz="2400" dirty="0" smtClean="0"/>
              <a:t>Misreading the question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Going with the 1</a:t>
            </a:r>
            <a:r>
              <a:rPr lang="en-US" sz="2400" baseline="30000" dirty="0" smtClean="0"/>
              <a:t>st</a:t>
            </a:r>
            <a:r>
              <a:rPr lang="en-US" sz="2400" dirty="0" smtClean="0"/>
              <a:t> and NOT the BEST answer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Reading of the choices in order: A, B, C, D</a:t>
            </a:r>
          </a:p>
          <a:p>
            <a:pPr marL="109728" indent="0">
              <a:lnSpc>
                <a:spcPct val="150000"/>
              </a:lnSpc>
              <a:buNone/>
            </a:pPr>
            <a:r>
              <a:rPr lang="en-US" sz="2400" dirty="0"/>
              <a:t> </a:t>
            </a:r>
            <a:r>
              <a:rPr lang="en-US" sz="2400" dirty="0" smtClean="0"/>
              <a:t>  … </a:t>
            </a:r>
            <a:r>
              <a:rPr lang="en-US" sz="2400" i="1" dirty="0" smtClean="0">
                <a:solidFill>
                  <a:srgbClr val="C00000"/>
                </a:solidFill>
              </a:rPr>
              <a:t>Try reading them in reverse order: D, C, B, A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Worrying about where classmates are on the test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Tripped up by what you RECOGNIZE in answer choices … </a:t>
            </a:r>
            <a:r>
              <a:rPr lang="en-US" sz="2400" i="1" dirty="0" smtClean="0">
                <a:solidFill>
                  <a:srgbClr val="C00000"/>
                </a:solidFill>
              </a:rPr>
              <a:t>Wrong answers show common mistakes.</a:t>
            </a:r>
            <a:endParaRPr lang="en-US" sz="2400" i="1" dirty="0">
              <a:solidFill>
                <a:srgbClr val="C0000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2057400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/>
              <a:t>Common Mistakes When Answering </a:t>
            </a:r>
            <a:r>
              <a:rPr lang="en-US" sz="3200" dirty="0" smtClean="0">
                <a:solidFill>
                  <a:srgbClr val="FF0000"/>
                </a:solidFill>
              </a:rPr>
              <a:t>Multiple Choice </a:t>
            </a:r>
            <a:r>
              <a:rPr lang="en-US" sz="3200" dirty="0" smtClean="0"/>
              <a:t>Questions for Any Test</a:t>
            </a:r>
            <a:endParaRPr lang="en-US" sz="3200" dirty="0"/>
          </a:p>
        </p:txBody>
      </p:sp>
      <p:sp>
        <p:nvSpPr>
          <p:cNvPr id="4" name="Down Arrow 3"/>
          <p:cNvSpPr/>
          <p:nvPr/>
        </p:nvSpPr>
        <p:spPr>
          <a:xfrm>
            <a:off x="4572000" y="1828800"/>
            <a:ext cx="45719" cy="457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57200"/>
            <a:ext cx="7772400" cy="1981200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/>
              <a:t>Other </a:t>
            </a:r>
            <a:r>
              <a:rPr lang="en-US" sz="3600" dirty="0" smtClean="0">
                <a:solidFill>
                  <a:schemeClr val="tx1"/>
                </a:solidFill>
              </a:rPr>
              <a:t>common errors </a:t>
            </a:r>
            <a:r>
              <a:rPr lang="en-US" sz="3600" dirty="0" smtClean="0"/>
              <a:t>on timed multiple-choice math tests</a:t>
            </a:r>
            <a:endParaRPr lang="en-US" sz="3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2400" y="2971800"/>
            <a:ext cx="4572000" cy="3429000"/>
          </a:xfrm>
        </p:spPr>
        <p:txBody>
          <a:bodyPr/>
          <a:lstStyle/>
          <a:p>
            <a:r>
              <a:rPr lang="en-US" dirty="0" smtClean="0"/>
              <a:t>Spending too much time on   </a:t>
            </a:r>
          </a:p>
          <a:p>
            <a:r>
              <a:rPr lang="en-US" dirty="0" smtClean="0"/>
              <a:t>   one problem</a:t>
            </a:r>
          </a:p>
          <a:p>
            <a:pPr>
              <a:buFontTx/>
              <a:buChar char="-"/>
            </a:pPr>
            <a:endParaRPr lang="en-US" dirty="0" smtClean="0"/>
          </a:p>
          <a:p>
            <a:r>
              <a:rPr lang="en-US" dirty="0" smtClean="0"/>
              <a:t> Not making a “smart” guess</a:t>
            </a:r>
          </a:p>
          <a:p>
            <a:endParaRPr lang="en-US" dirty="0" smtClean="0"/>
          </a:p>
          <a:p>
            <a:r>
              <a:rPr lang="en-US" dirty="0" smtClean="0"/>
              <a:t> Leaving an answer blank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33401"/>
            <a:ext cx="7772400" cy="2057399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i="1" dirty="0" smtClean="0"/>
              <a:t>“But what if I do not know how to solve the problem at all?”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4400" dirty="0" smtClean="0">
                <a:solidFill>
                  <a:srgbClr val="FF0000"/>
                </a:solidFill>
              </a:rPr>
              <a:t>MOVE ON!</a:t>
            </a:r>
            <a:endParaRPr lang="en-US" sz="4400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2590800"/>
            <a:ext cx="7772400" cy="2514600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en-US" dirty="0" smtClean="0"/>
              <a:t>Do NOT get “stuck” on one question and spend valuable time when there are other </a:t>
            </a:r>
            <a:r>
              <a:rPr lang="en-US" dirty="0" smtClean="0"/>
              <a:t>multiple choice questions </a:t>
            </a:r>
            <a:r>
              <a:rPr lang="en-US" dirty="0" smtClean="0"/>
              <a:t>you DO know how to do! </a:t>
            </a:r>
          </a:p>
          <a:p>
            <a:pPr algn="l"/>
            <a:endParaRPr lang="en-US" dirty="0" smtClean="0"/>
          </a:p>
          <a:p>
            <a:pPr algn="l"/>
            <a:r>
              <a:rPr lang="en-US" dirty="0" smtClean="0">
                <a:solidFill>
                  <a:srgbClr val="C00000"/>
                </a:solidFill>
              </a:rPr>
              <a:t>Skip</a:t>
            </a:r>
            <a:r>
              <a:rPr lang="en-US" dirty="0" smtClean="0"/>
              <a:t> the question you don’t know, </a:t>
            </a:r>
            <a:r>
              <a:rPr lang="en-US" b="1" dirty="0" smtClean="0"/>
              <a:t>BUT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C00000"/>
                </a:solidFill>
              </a:rPr>
              <a:t>come back </a:t>
            </a:r>
            <a:r>
              <a:rPr lang="en-US" dirty="0" smtClean="0"/>
              <a:t>to it once you have completed the others. Then, if you still do not know, make an </a:t>
            </a:r>
            <a:r>
              <a:rPr lang="en-US" dirty="0" smtClean="0">
                <a:solidFill>
                  <a:srgbClr val="C00000"/>
                </a:solidFill>
              </a:rPr>
              <a:t>educated guess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343400"/>
            <a:ext cx="7481776" cy="762000"/>
          </a:xfrm>
        </p:spPr>
        <p:txBody>
          <a:bodyPr/>
          <a:lstStyle/>
          <a:p>
            <a:r>
              <a:rPr lang="en-US" dirty="0" smtClean="0"/>
              <a:t>IF… IF… IF…ALL ELSE FAILS, </a:t>
            </a:r>
            <a:br>
              <a:rPr lang="en-US" dirty="0" smtClean="0"/>
            </a:br>
            <a:r>
              <a:rPr lang="en-US" dirty="0" smtClean="0"/>
              <a:t>CAN  I GUESS?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90600" y="5334000"/>
            <a:ext cx="7403592" cy="1143000"/>
          </a:xfrm>
        </p:spPr>
        <p:txBody>
          <a:bodyPr>
            <a:normAutofit lnSpcReduction="10000"/>
          </a:bodyPr>
          <a:lstStyle/>
          <a:p>
            <a:r>
              <a:rPr lang="en-US" sz="3200" dirty="0" smtClean="0"/>
              <a:t>YES, YES, </a:t>
            </a:r>
            <a:r>
              <a:rPr lang="en-US" sz="3200" dirty="0" smtClean="0">
                <a:solidFill>
                  <a:srgbClr val="C00000"/>
                </a:solidFill>
              </a:rPr>
              <a:t>YES</a:t>
            </a:r>
            <a:r>
              <a:rPr lang="en-US" sz="3200" dirty="0" smtClean="0"/>
              <a:t>!</a:t>
            </a:r>
          </a:p>
          <a:p>
            <a:r>
              <a:rPr lang="en-US" dirty="0" smtClean="0"/>
              <a:t>YOU</a:t>
            </a:r>
            <a:r>
              <a:rPr lang="en-US" dirty="0" smtClean="0">
                <a:solidFill>
                  <a:srgbClr val="C00000"/>
                </a:solidFill>
              </a:rPr>
              <a:t> CAN </a:t>
            </a:r>
            <a:r>
              <a:rPr lang="en-US" dirty="0" smtClean="0"/>
              <a:t>GUESS</a:t>
            </a:r>
            <a:r>
              <a:rPr lang="en-US" dirty="0" smtClean="0">
                <a:solidFill>
                  <a:srgbClr val="C00000"/>
                </a:solidFill>
              </a:rPr>
              <a:t> </a:t>
            </a:r>
            <a:r>
              <a:rPr lang="en-US" b="1" dirty="0" smtClean="0">
                <a:solidFill>
                  <a:srgbClr val="C00000"/>
                </a:solidFill>
              </a:rPr>
              <a:t>IF </a:t>
            </a:r>
            <a:r>
              <a:rPr lang="en-US" dirty="0" smtClean="0"/>
              <a:t>YOU CAN’T FIGURE OUT THE ANSWER. </a:t>
            </a:r>
          </a:p>
          <a:p>
            <a:r>
              <a:rPr lang="en-US" dirty="0" smtClean="0"/>
              <a:t>THERE IS </a:t>
            </a:r>
            <a:r>
              <a:rPr lang="en-US" u="sng" dirty="0" smtClean="0"/>
              <a:t>NO</a:t>
            </a:r>
            <a:r>
              <a:rPr lang="en-US" dirty="0" smtClean="0"/>
              <a:t> </a:t>
            </a:r>
            <a:r>
              <a:rPr lang="en-US" u="sng" dirty="0" smtClean="0"/>
              <a:t>PENALTY</a:t>
            </a:r>
            <a:r>
              <a:rPr lang="en-US" dirty="0" smtClean="0"/>
              <a:t> IN THE SCORING FOR GUESSING.</a:t>
            </a:r>
            <a:endParaRPr lang="en-US" dirty="0"/>
          </a:p>
        </p:txBody>
      </p:sp>
      <p:pic>
        <p:nvPicPr>
          <p:cNvPr id="2052" name="Picture 4" descr="http://ittakes10k.files.wordpress.com/2011/10/question-mark-in-a-dice.jpg?w=60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533400"/>
            <a:ext cx="5372100" cy="360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Guessing the Smart Way</a:t>
            </a:r>
            <a:endParaRPr lang="en-US" dirty="0"/>
          </a:p>
        </p:txBody>
      </p:sp>
      <p:pic>
        <p:nvPicPr>
          <p:cNvPr id="3073" name="Picture 1" descr="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295400"/>
            <a:ext cx="6096000" cy="406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counting on fingers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76400" y="5362575"/>
            <a:ext cx="7010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 smtClean="0">
                <a:solidFill>
                  <a:srgbClr val="C00000"/>
                </a:solidFill>
              </a:rPr>
              <a:t>Eliminate</a:t>
            </a:r>
            <a:r>
              <a:rPr lang="en-US" dirty="0" smtClean="0"/>
              <a:t> </a:t>
            </a:r>
            <a:r>
              <a:rPr lang="en-US" dirty="0"/>
              <a:t>the two </a:t>
            </a:r>
            <a:r>
              <a:rPr lang="en-US" dirty="0" smtClean="0"/>
              <a:t>answer </a:t>
            </a:r>
            <a:r>
              <a:rPr lang="en-US" dirty="0"/>
              <a:t>choices </a:t>
            </a:r>
            <a:r>
              <a:rPr lang="en-US" dirty="0" smtClean="0"/>
              <a:t>that seem </a:t>
            </a:r>
            <a:r>
              <a:rPr lang="en-US" dirty="0"/>
              <a:t>unreasonable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 smtClean="0"/>
              <a:t>  Make </a:t>
            </a:r>
            <a:r>
              <a:rPr lang="en-US" dirty="0"/>
              <a:t>an </a:t>
            </a:r>
            <a:r>
              <a:rPr lang="en-US" dirty="0" smtClean="0">
                <a:solidFill>
                  <a:srgbClr val="C00000"/>
                </a:solidFill>
              </a:rPr>
              <a:t>educated guess </a:t>
            </a:r>
            <a:r>
              <a:rPr lang="en-US" dirty="0"/>
              <a:t>from </a:t>
            </a:r>
            <a:r>
              <a:rPr lang="en-US" dirty="0" smtClean="0"/>
              <a:t>the remaining </a:t>
            </a:r>
            <a:r>
              <a:rPr lang="en-US" dirty="0"/>
              <a:t>selections</a:t>
            </a:r>
          </a:p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76200" y="0"/>
            <a:ext cx="20574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http://plaidcircuitry.com/graphics/images/ruler_jp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941786">
            <a:off x="6190271" y="2513900"/>
            <a:ext cx="2489335" cy="3293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www.homeschool-nasco.com/prod/images/products/EE/AC039732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52619">
            <a:off x="553950" y="1692493"/>
            <a:ext cx="5867400" cy="4180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49362"/>
          </a:xfrm>
        </p:spPr>
        <p:txBody>
          <a:bodyPr>
            <a:noAutofit/>
          </a:bodyPr>
          <a:lstStyle/>
          <a:p>
            <a:pPr algn="ctr"/>
            <a:r>
              <a:rPr lang="en-US" sz="2800" dirty="0" smtClean="0"/>
              <a:t>Use the materials you are </a:t>
            </a:r>
            <a:r>
              <a:rPr lang="en-US" sz="2800" dirty="0" smtClean="0"/>
              <a:t>given.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i="1" dirty="0" smtClean="0"/>
              <a:t>They are there to help you.</a:t>
            </a:r>
            <a:endParaRPr lang="en-US" sz="2800" i="1" dirty="0"/>
          </a:p>
        </p:txBody>
      </p:sp>
      <p:pic>
        <p:nvPicPr>
          <p:cNvPr id="4100" name="Picture 4" descr="http://mathforum.org/dr.math/gifs/protractor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38499">
            <a:off x="4397630" y="2035957"/>
            <a:ext cx="2830678" cy="1612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572000"/>
          </a:xfrm>
        </p:spPr>
        <p:txBody>
          <a:bodyPr>
            <a:normAutofit fontScale="92500" lnSpcReduction="20000"/>
          </a:bodyPr>
          <a:lstStyle/>
          <a:p>
            <a:r>
              <a:rPr lang="en-US" sz="2400" dirty="0" smtClean="0"/>
              <a:t>Step #1:  </a:t>
            </a:r>
            <a:r>
              <a:rPr lang="en-US" sz="2400" b="1" dirty="0" smtClean="0"/>
              <a:t>Read</a:t>
            </a:r>
            <a:r>
              <a:rPr lang="en-US" sz="2400" dirty="0" smtClean="0"/>
              <a:t> the question.</a:t>
            </a:r>
          </a:p>
          <a:p>
            <a:pPr>
              <a:buNone/>
            </a:pPr>
            <a:endParaRPr lang="en-US" sz="2400" dirty="0" smtClean="0"/>
          </a:p>
          <a:p>
            <a:r>
              <a:rPr lang="en-US" sz="2400" dirty="0" smtClean="0"/>
              <a:t>Step #2:  </a:t>
            </a:r>
            <a:r>
              <a:rPr lang="en-US" sz="2400" b="1" dirty="0" smtClean="0"/>
              <a:t>Identify</a:t>
            </a:r>
            <a:r>
              <a:rPr lang="en-US" sz="2400" dirty="0" smtClean="0"/>
              <a:t> what the problem is asking!</a:t>
            </a:r>
          </a:p>
          <a:p>
            <a:pPr>
              <a:buNone/>
            </a:pPr>
            <a:r>
              <a:rPr lang="en-US" sz="2400" dirty="0" smtClean="0"/>
              <a:t>                 </a:t>
            </a:r>
            <a:r>
              <a:rPr lang="en-US" sz="2400" u="sng" dirty="0" smtClean="0"/>
              <a:t>Underline KEY WORDS</a:t>
            </a:r>
            <a:r>
              <a:rPr lang="en-US" sz="2400" dirty="0" smtClean="0"/>
              <a:t>.</a:t>
            </a:r>
          </a:p>
          <a:p>
            <a:pPr>
              <a:buNone/>
            </a:pPr>
            <a:endParaRPr lang="en-US" sz="2400" dirty="0" smtClean="0"/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Step #3:  </a:t>
            </a:r>
            <a:r>
              <a:rPr lang="en-US" sz="2400" b="1" dirty="0" smtClean="0"/>
              <a:t>Label </a:t>
            </a:r>
            <a:r>
              <a:rPr lang="en-US" sz="2400" dirty="0" smtClean="0"/>
              <a:t> your bullets either “1, 2, 3, </a:t>
            </a:r>
          </a:p>
          <a:p>
            <a:pPr>
              <a:buNone/>
            </a:pPr>
            <a:r>
              <a:rPr lang="en-US" sz="2400" dirty="0" smtClean="0"/>
              <a:t>                 etc.”  OR  “A, B, C, etc.” Then, use </a:t>
            </a:r>
          </a:p>
          <a:p>
            <a:pPr>
              <a:buNone/>
            </a:pPr>
            <a:r>
              <a:rPr lang="en-US" sz="2400" dirty="0" smtClean="0"/>
              <a:t>                 the same labels for each response </a:t>
            </a:r>
          </a:p>
          <a:p>
            <a:pPr>
              <a:buNone/>
            </a:pPr>
            <a:r>
              <a:rPr lang="en-US" sz="2400" dirty="0" smtClean="0"/>
              <a:t>                 so the reader knows which responses</a:t>
            </a:r>
          </a:p>
          <a:p>
            <a:pPr>
              <a:buNone/>
            </a:pPr>
            <a:r>
              <a:rPr lang="en-US" sz="2400" dirty="0" smtClean="0"/>
              <a:t>                 go with which bullets. </a:t>
            </a:r>
          </a:p>
          <a:p>
            <a:pPr>
              <a:buNone/>
            </a:pPr>
            <a:endParaRPr lang="en-US" sz="2400" dirty="0" smtClean="0"/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Step #4:  Use R-S-L to develop a clear response</a:t>
            </a:r>
          </a:p>
          <a:p>
            <a:pPr>
              <a:buNone/>
            </a:pPr>
            <a:r>
              <a:rPr lang="en-US" sz="2400" dirty="0" smtClean="0"/>
              <a:t>                  for each bullet: </a:t>
            </a:r>
            <a:r>
              <a:rPr lang="en-US" sz="2400" b="1" dirty="0" smtClean="0">
                <a:solidFill>
                  <a:srgbClr val="C00000"/>
                </a:solidFill>
              </a:rPr>
              <a:t>Restate – Show - Label</a:t>
            </a:r>
            <a:endParaRPr lang="en-US" sz="2400" b="1" dirty="0">
              <a:solidFill>
                <a:srgbClr val="C0000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Constructing a Good ECR Solution</a:t>
            </a:r>
            <a:r>
              <a:rPr lang="en-US" u="sng" dirty="0" smtClean="0"/>
              <a:t/>
            </a:r>
            <a:br>
              <a:rPr lang="en-US" u="sng" dirty="0" smtClean="0"/>
            </a:br>
            <a:r>
              <a:rPr lang="en-US" u="sng" dirty="0" smtClean="0"/>
              <a:t>Aim for the 3!</a:t>
            </a:r>
            <a:endParaRPr lang="en-US" u="sng" dirty="0"/>
          </a:p>
        </p:txBody>
      </p:sp>
      <p:sp>
        <p:nvSpPr>
          <p:cNvPr id="4" name="Down Arrow 3"/>
          <p:cNvSpPr/>
          <p:nvPr/>
        </p:nvSpPr>
        <p:spPr>
          <a:xfrm>
            <a:off x="5410200" y="5943600"/>
            <a:ext cx="152400" cy="685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406483"/>
            <a:ext cx="7481776" cy="457200"/>
          </a:xfrm>
        </p:spPr>
        <p:txBody>
          <a:bodyPr/>
          <a:lstStyle/>
          <a:p>
            <a:pPr algn="ctr"/>
            <a:r>
              <a:rPr lang="en-US" dirty="0" smtClean="0"/>
              <a:t>And always – always – always  -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029200" y="6042102"/>
            <a:ext cx="3974592" cy="554502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CHECK YOUR WORK!</a:t>
            </a:r>
          </a:p>
          <a:p>
            <a:pPr algn="ctr"/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701172541"/>
              </p:ext>
            </p:extLst>
          </p:nvPr>
        </p:nvGraphicFramePr>
        <p:xfrm>
          <a:off x="381000" y="457201"/>
          <a:ext cx="8458200" cy="49300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061"/>
                <a:gridCol w="2480757"/>
                <a:gridCol w="4843382"/>
              </a:tblGrid>
              <a:tr h="910599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R</a:t>
                      </a:r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u="sng" dirty="0" smtClean="0">
                          <a:solidFill>
                            <a:schemeClr val="tx1"/>
                          </a:solidFill>
                        </a:rPr>
                        <a:t>RESTATE</a:t>
                      </a:r>
                      <a:endParaRPr lang="en-US" sz="1600" dirty="0" smtClean="0"/>
                    </a:p>
                    <a:p>
                      <a:r>
                        <a:rPr lang="en-US" sz="1600" dirty="0" smtClean="0"/>
                        <a:t>The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dirty="0" smtClean="0"/>
                        <a:t>Question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The answer</a:t>
                      </a:r>
                      <a:r>
                        <a:rPr lang="en-US" baseline="0" dirty="0" smtClean="0"/>
                        <a:t> is_______.  </a:t>
                      </a:r>
                    </a:p>
                    <a:p>
                      <a:r>
                        <a:rPr lang="en-US" baseline="0" dirty="0" smtClean="0"/>
                        <a:t>OR</a:t>
                      </a:r>
                    </a:p>
                    <a:p>
                      <a:r>
                        <a:rPr lang="en-US" baseline="0" dirty="0" smtClean="0"/>
                        <a:t>The vase will cost ____.</a:t>
                      </a:r>
                      <a:endParaRPr lang="en-US" dirty="0"/>
                    </a:p>
                  </a:txBody>
                  <a:tcPr/>
                </a:tc>
              </a:tr>
              <a:tr h="3242391">
                <a:tc>
                  <a:txBody>
                    <a:bodyPr/>
                    <a:lstStyle/>
                    <a:p>
                      <a:pPr algn="ctr"/>
                      <a:endParaRPr lang="en-US" sz="3600" dirty="0" smtClean="0"/>
                    </a:p>
                    <a:p>
                      <a:pPr algn="ctr"/>
                      <a:r>
                        <a:rPr lang="en-US" sz="3600" dirty="0" smtClean="0"/>
                        <a:t>S</a:t>
                      </a:r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 smtClean="0"/>
                    </a:p>
                    <a:p>
                      <a:endParaRPr lang="en-US" sz="1600" b="1" dirty="0" smtClean="0"/>
                    </a:p>
                    <a:p>
                      <a:r>
                        <a:rPr lang="en-US" sz="1600" b="1" u="sng" dirty="0" smtClean="0">
                          <a:solidFill>
                            <a:schemeClr val="tx1"/>
                          </a:solidFill>
                        </a:rPr>
                        <a:t>SHOW</a:t>
                      </a:r>
                      <a:endParaRPr lang="en-US" sz="1600" b="1" baseline="0" dirty="0" smtClean="0"/>
                    </a:p>
                    <a:p>
                      <a:r>
                        <a:rPr lang="en-US" sz="1600" baseline="0" dirty="0" smtClean="0"/>
                        <a:t>Your Work!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u="sng" dirty="0" smtClean="0"/>
                        <a:t>Explain </a:t>
                      </a:r>
                      <a:r>
                        <a:rPr lang="en-US" sz="1400" baseline="0" dirty="0" smtClean="0"/>
                        <a:t>your steps with words </a:t>
                      </a:r>
                    </a:p>
                    <a:p>
                      <a:r>
                        <a:rPr lang="en-US" sz="1400" baseline="0" dirty="0" smtClean="0"/>
                        <a:t>OR clearly </a:t>
                      </a:r>
                      <a:r>
                        <a:rPr lang="en-US" sz="1400" u="sng" baseline="0" dirty="0" smtClean="0"/>
                        <a:t>show </a:t>
                      </a:r>
                      <a:r>
                        <a:rPr lang="en-US" sz="1400" baseline="0" dirty="0" smtClean="0"/>
                        <a:t>your steps. </a:t>
                      </a:r>
                    </a:p>
                    <a:p>
                      <a:endParaRPr lang="en-US" sz="1400" baseline="0" dirty="0" smtClean="0"/>
                    </a:p>
                    <a:p>
                      <a:r>
                        <a:rPr lang="en-US" sz="1400" baseline="0" dirty="0" smtClean="0"/>
                        <a:t>You can use a </a:t>
                      </a:r>
                      <a:r>
                        <a:rPr lang="en-US" sz="1400" u="sng" baseline="0" dirty="0" smtClean="0"/>
                        <a:t>helper statement</a:t>
                      </a:r>
                      <a:r>
                        <a:rPr lang="en-US" sz="1400" baseline="0" dirty="0" smtClean="0"/>
                        <a:t>:</a:t>
                      </a:r>
                    </a:p>
                    <a:p>
                      <a:endParaRPr lang="en-US" sz="1400" baseline="0" dirty="0" smtClean="0"/>
                    </a:p>
                    <a:p>
                      <a:r>
                        <a:rPr lang="en-US" sz="1400" i="1" baseline="0" dirty="0" smtClean="0"/>
                        <a:t>      I  know this because I did ______ first, </a:t>
                      </a:r>
                    </a:p>
                    <a:p>
                      <a:r>
                        <a:rPr lang="en-US" sz="1400" i="1" baseline="0" dirty="0" smtClean="0"/>
                        <a:t>       Then I ______, then I ______...</a:t>
                      </a:r>
                    </a:p>
                    <a:p>
                      <a:endParaRPr lang="en-US" sz="1400" i="1" baseline="0" dirty="0" smtClean="0"/>
                    </a:p>
                    <a:p>
                      <a:r>
                        <a:rPr lang="en-US" sz="1400" b="1" baseline="0" dirty="0" smtClean="0"/>
                        <a:t>Remember</a:t>
                      </a:r>
                      <a:r>
                        <a:rPr lang="en-US" sz="1400" baseline="0" dirty="0" smtClean="0"/>
                        <a:t>  math can do “the talking” with minimal words. </a:t>
                      </a:r>
                    </a:p>
                    <a:p>
                      <a:endParaRPr lang="en-US" sz="1400" baseline="0" dirty="0" smtClean="0"/>
                    </a:p>
                    <a:p>
                      <a:r>
                        <a:rPr lang="en-US" sz="1400" b="1" baseline="0" dirty="0" smtClean="0"/>
                        <a:t>Tell your steps </a:t>
                      </a:r>
                      <a:r>
                        <a:rPr lang="en-US" sz="1400" b="0" baseline="0" dirty="0" smtClean="0"/>
                        <a:t>even if you use a calculator</a:t>
                      </a:r>
                    </a:p>
                    <a:p>
                      <a:endParaRPr lang="en-US" sz="1400" baseline="0" dirty="0" smtClean="0"/>
                    </a:p>
                    <a:p>
                      <a:r>
                        <a:rPr lang="en-US" sz="1400" baseline="0" dirty="0" smtClean="0"/>
                        <a:t>Show </a:t>
                      </a:r>
                      <a:r>
                        <a:rPr lang="en-US" sz="1400" u="none" baseline="0" dirty="0" smtClean="0"/>
                        <a:t>HOW you got your answer.</a:t>
                      </a:r>
                    </a:p>
                    <a:p>
                      <a:endParaRPr lang="en-US" sz="1400" u="none" dirty="0"/>
                    </a:p>
                  </a:txBody>
                  <a:tcPr/>
                </a:tc>
              </a:tr>
              <a:tr h="723810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L</a:t>
                      </a:r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u="sng" dirty="0" smtClean="0"/>
                        <a:t>LABEL</a:t>
                      </a:r>
                      <a:endParaRPr lang="en-US" sz="1600" b="1" dirty="0" smtClean="0"/>
                    </a:p>
                    <a:p>
                      <a:r>
                        <a:rPr lang="en-US" sz="1600" dirty="0" smtClean="0"/>
                        <a:t>All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dirty="0" smtClean="0"/>
                        <a:t>Units!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Every unit of measurement should be clear: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days, $,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inches…</a:t>
                      </a:r>
                      <a:r>
                        <a:rPr lang="en-US" sz="1400" baseline="0" dirty="0" smtClean="0"/>
                        <a:t>   </a:t>
                      </a:r>
                      <a:r>
                        <a:rPr lang="en-US" sz="1400" dirty="0" smtClean="0"/>
                        <a:t>NO NAKED NUMBERS</a:t>
                      </a:r>
                      <a:endParaRPr lang="en-US" sz="1400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9" name="Elbow Connector 8"/>
          <p:cNvCxnSpPr/>
          <p:nvPr/>
        </p:nvCxnSpPr>
        <p:spPr>
          <a:xfrm>
            <a:off x="4495800" y="5869259"/>
            <a:ext cx="1219200" cy="304800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sz="2000" dirty="0" smtClean="0"/>
              <a:t>BUILDS  SELF-CONFIDENCE,  MOTIVATION,  ENDURANCE,  AND  SUCCESS</a:t>
            </a:r>
            <a:r>
              <a:rPr lang="en-US" dirty="0" smtClean="0"/>
              <a:t>!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PRACTICED,  PREPRARED,  READY!</a:t>
            </a:r>
            <a:endParaRPr lang="en-US" dirty="0"/>
          </a:p>
        </p:txBody>
      </p:sp>
      <p:pic>
        <p:nvPicPr>
          <p:cNvPr id="1027" name="Picture 3" descr="C:\Users\dawn&amp;ted\AppData\Local\Microsoft\Windows\Temporary Internet Files\Content.IE5\DI42PSBY\MP900399447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990600"/>
            <a:ext cx="2504661" cy="3200400"/>
          </a:xfrm>
          <a:prstGeom prst="rect">
            <a:avLst/>
          </a:prstGeom>
          <a:noFill/>
        </p:spPr>
      </p:pic>
      <p:pic>
        <p:nvPicPr>
          <p:cNvPr id="1028" name="Picture 4" descr="C:\Users\dawn&amp;ted\AppData\Local\Microsoft\Windows\Temporary Internet Files\Content.IE5\MSBW8TWO\MP900399453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990600"/>
            <a:ext cx="2819400" cy="3200400"/>
          </a:xfrm>
          <a:prstGeom prst="rect">
            <a:avLst/>
          </a:prstGeom>
          <a:noFill/>
        </p:spPr>
      </p:pic>
      <p:pic>
        <p:nvPicPr>
          <p:cNvPr id="1029" name="Picture 5" descr="C:\Users\dawn&amp;ted\AppData\Local\Microsoft\Windows\Temporary Internet Files\Content.IE5\2K6KL8O7\MP900399446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2801" y="990600"/>
            <a:ext cx="2819399" cy="32003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81000" y="762000"/>
            <a:ext cx="8382000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i="1" dirty="0"/>
              <a:t>“But what if I do not know how to solve the problem at all?”</a:t>
            </a:r>
            <a:r>
              <a:rPr lang="en-US" sz="3600" dirty="0"/>
              <a:t/>
            </a:r>
            <a:br>
              <a:rPr lang="en-US" sz="3600" dirty="0"/>
            </a:br>
            <a:r>
              <a:rPr lang="en-US" sz="3600" dirty="0"/>
              <a:t/>
            </a:r>
            <a:br>
              <a:rPr lang="en-US" sz="3600" dirty="0"/>
            </a:br>
            <a:r>
              <a:rPr lang="en-US" sz="3600" dirty="0" smtClean="0">
                <a:solidFill>
                  <a:srgbClr val="FF0000"/>
                </a:solidFill>
              </a:rPr>
              <a:t>Do </a:t>
            </a:r>
            <a:r>
              <a:rPr lang="en-US" sz="3600" dirty="0" smtClean="0"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NOT</a:t>
            </a:r>
            <a:r>
              <a:rPr lang="en-US" sz="3600" dirty="0" smtClean="0">
                <a:solidFill>
                  <a:srgbClr val="FF0000"/>
                </a:solidFill>
              </a:rPr>
              <a:t> move on!</a:t>
            </a:r>
            <a:endParaRPr lang="en-US" sz="3600" dirty="0">
              <a:solidFill>
                <a:srgbClr val="FF0000"/>
              </a:solidFill>
            </a:endParaRP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dirty="0" smtClean="0"/>
              <a:t>In the </a:t>
            </a:r>
            <a:r>
              <a:rPr lang="en-US" sz="2000" dirty="0" smtClean="0">
                <a:solidFill>
                  <a:srgbClr val="FF0000"/>
                </a:solidFill>
              </a:rPr>
              <a:t>ECR</a:t>
            </a:r>
            <a:r>
              <a:rPr lang="en-US" sz="2000" dirty="0" smtClean="0"/>
              <a:t> sections, do NOT skip any question.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dirty="0" smtClean="0"/>
              <a:t>Read the question again and underline key words.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dirty="0" smtClean="0"/>
              <a:t>Write out the information that is given.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dirty="0" smtClean="0"/>
              <a:t>Try some type of strategy, even if you do not think it’s completely correct.</a:t>
            </a:r>
          </a:p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By trying these steps, </a:t>
            </a:r>
          </a:p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you may get 1 or 2 of the 3 points.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1183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191000" y="1434789"/>
            <a:ext cx="4495800" cy="45259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400" dirty="0" smtClean="0"/>
              <a:t>Be sure your work is organized so the test scorer can easily score it.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Write answers only in the area indicated.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Review your vocabulary terms</a:t>
            </a:r>
            <a:r>
              <a:rPr lang="en-US" sz="2400" dirty="0"/>
              <a:t>:</a:t>
            </a:r>
            <a:r>
              <a:rPr lang="en-US" sz="2400" dirty="0" smtClean="0"/>
              <a:t> </a:t>
            </a:r>
            <a:r>
              <a:rPr lang="en-US" sz="1400" dirty="0" smtClean="0"/>
              <a:t>difference, product, etc.</a:t>
            </a:r>
            <a:endParaRPr lang="en-US" sz="14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OTHER TIPS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074" name="Picture 2" descr="C:\Users\dawn&amp;ted\Desktop\12493414250AWC8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434789"/>
            <a:ext cx="3574275" cy="38992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791200"/>
            <a:ext cx="7481776" cy="457200"/>
          </a:xfrm>
        </p:spPr>
        <p:txBody>
          <a:bodyPr/>
          <a:lstStyle/>
          <a:p>
            <a:r>
              <a:rPr lang="en-US" dirty="0" smtClean="0"/>
              <a:t>THANK YOU FOR DOING YOUR PERSONAL BEST!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1143000"/>
            <a:ext cx="5257800" cy="4343400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en-US" u="sng" dirty="0" smtClean="0">
                <a:solidFill>
                  <a:srgbClr val="FF0000"/>
                </a:solidFill>
              </a:rPr>
              <a:t>FINAL THOUGHTS</a:t>
            </a:r>
          </a:p>
          <a:p>
            <a:pPr algn="ctr">
              <a:buNone/>
            </a:pPr>
            <a:endParaRPr lang="en-US" sz="2400" dirty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en-US" sz="2400" dirty="0" smtClean="0"/>
              <a:t>Taking standardized tests</a:t>
            </a:r>
          </a:p>
          <a:p>
            <a:pPr algn="ctr">
              <a:buNone/>
            </a:pPr>
            <a:r>
              <a:rPr lang="en-US" sz="2400" dirty="0" smtClean="0"/>
              <a:t>can be difficult, but ... </a:t>
            </a:r>
          </a:p>
          <a:p>
            <a:pPr algn="ctr">
              <a:buNone/>
            </a:pPr>
            <a:endParaRPr lang="en-US" sz="1000" dirty="0" smtClean="0"/>
          </a:p>
          <a:p>
            <a:pPr algn="ctr">
              <a:buNone/>
            </a:pPr>
            <a:r>
              <a:rPr lang="en-US" sz="3500" b="1" i="1" dirty="0" smtClean="0"/>
              <a:t>You are totally up</a:t>
            </a:r>
          </a:p>
          <a:p>
            <a:pPr algn="ctr">
              <a:buNone/>
            </a:pPr>
            <a:r>
              <a:rPr lang="en-US" sz="3500" b="1" i="1" dirty="0" smtClean="0"/>
              <a:t>to the task. </a:t>
            </a:r>
          </a:p>
          <a:p>
            <a:pPr algn="ctr">
              <a:buNone/>
            </a:pPr>
            <a:endParaRPr lang="en-US" sz="1000" dirty="0" smtClean="0"/>
          </a:p>
          <a:p>
            <a:pPr algn="ctr">
              <a:buNone/>
            </a:pPr>
            <a:r>
              <a:rPr lang="en-US" sz="2400" dirty="0" smtClean="0"/>
              <a:t>You are</a:t>
            </a:r>
          </a:p>
          <a:p>
            <a:pPr algn="ctr">
              <a:buNone/>
            </a:pPr>
            <a:r>
              <a:rPr lang="en-US" sz="2400" b="1" dirty="0" smtClean="0"/>
              <a:t>PREPARED, PRACTICED, and READY</a:t>
            </a:r>
            <a:r>
              <a:rPr lang="en-US" sz="2400" dirty="0" smtClean="0"/>
              <a:t> </a:t>
            </a:r>
          </a:p>
          <a:p>
            <a:pPr algn="ctr">
              <a:buNone/>
            </a:pPr>
            <a:r>
              <a:rPr lang="en-US" sz="2400" dirty="0" smtClean="0"/>
              <a:t>to do your PERSONAL BEST!</a:t>
            </a:r>
            <a:endParaRPr lang="en-US" sz="2400" dirty="0"/>
          </a:p>
        </p:txBody>
      </p:sp>
      <p:pic>
        <p:nvPicPr>
          <p:cNvPr id="14338" name="Picture 2" descr="C:\Users\dawn&amp;ted\Desktop\1268943999TS969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533400"/>
            <a:ext cx="3685190" cy="3886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22376" y="457200"/>
            <a:ext cx="8269224" cy="2431312"/>
          </a:xfrm>
        </p:spPr>
        <p:txBody>
          <a:bodyPr>
            <a:noAutofit/>
          </a:bodyPr>
          <a:lstStyle/>
          <a:p>
            <a:pPr algn="l"/>
            <a:r>
              <a:rPr lang="en-US" sz="3200" b="0" i="1" dirty="0"/>
              <a:t>Source for PowerPoint materials:  </a:t>
            </a:r>
            <a:r>
              <a:rPr lang="en-US" sz="3200" dirty="0"/>
              <a:t>“Strategies for HSPA </a:t>
            </a:r>
            <a:r>
              <a:rPr lang="en-US" sz="3200" dirty="0" smtClean="0"/>
              <a:t>Success Workshop</a:t>
            </a:r>
            <a:r>
              <a:rPr lang="en-US" sz="3200" dirty="0"/>
              <a:t>.”</a:t>
            </a:r>
            <a:br>
              <a:rPr lang="en-US" sz="3200" dirty="0"/>
            </a:br>
            <a:r>
              <a:rPr lang="en-US" sz="3200" dirty="0"/>
              <a:t>Standards </a:t>
            </a:r>
            <a:r>
              <a:rPr lang="en-US" sz="3200" dirty="0" smtClean="0"/>
              <a:t>Solution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>Washington, NJ. 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922712" y="2931712"/>
            <a:ext cx="5221287" cy="1454888"/>
          </a:xfrm>
        </p:spPr>
        <p:txBody>
          <a:bodyPr>
            <a:normAutofit fontScale="40000" lnSpcReduction="20000"/>
          </a:bodyPr>
          <a:lstStyle/>
          <a:p>
            <a:r>
              <a:rPr lang="en-US" sz="3800" dirty="0"/>
              <a:t>Mrs. Moore</a:t>
            </a:r>
          </a:p>
          <a:p>
            <a:r>
              <a:rPr lang="en-US" sz="3800" dirty="0"/>
              <a:t>Warren Hills Regional School District</a:t>
            </a:r>
          </a:p>
          <a:p>
            <a:r>
              <a:rPr lang="en-US" sz="3800" dirty="0"/>
              <a:t>Director of Curriculum and </a:t>
            </a:r>
            <a:r>
              <a:rPr lang="en-US" sz="3800" dirty="0" smtClean="0"/>
              <a:t>Instruction</a:t>
            </a:r>
          </a:p>
          <a:p>
            <a:endParaRPr lang="en-US" dirty="0"/>
          </a:p>
          <a:p>
            <a:r>
              <a:rPr lang="en-US" dirty="0" smtClean="0"/>
              <a:t>Adapted to NJ ASK grades 3-6 </a:t>
            </a:r>
          </a:p>
          <a:p>
            <a:r>
              <a:rPr lang="en-US" dirty="0" smtClean="0"/>
              <a:t>Kristin Baker</a:t>
            </a:r>
          </a:p>
          <a:p>
            <a:r>
              <a:rPr lang="en-US" dirty="0" smtClean="0"/>
              <a:t>Mansfield Twp. Elementary School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63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half" idx="2"/>
          </p:nvPr>
        </p:nvSpPr>
        <p:spPr>
          <a:xfrm>
            <a:off x="299223" y="5410200"/>
            <a:ext cx="8305800" cy="1066800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/>
              <a:t>April 30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to May 3</a:t>
            </a:r>
            <a:r>
              <a:rPr lang="en-US" sz="2400" baseline="30000" dirty="0" smtClean="0"/>
              <a:t>rd</a:t>
            </a:r>
            <a:r>
              <a:rPr lang="en-US" sz="2400" dirty="0" smtClean="0"/>
              <a:t> 		May 7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to 10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/11</a:t>
            </a:r>
            <a:r>
              <a:rPr lang="en-US" sz="2400" baseline="30000" dirty="0" smtClean="0"/>
              <a:t>th</a:t>
            </a:r>
          </a:p>
          <a:p>
            <a:endParaRPr lang="en-US" sz="2400" baseline="30000" dirty="0"/>
          </a:p>
          <a:p>
            <a:r>
              <a:rPr lang="en-US" sz="2400" i="1" baseline="30000" dirty="0" smtClean="0"/>
              <a:t>Students who are absent will make up missed sections during the following week.</a:t>
            </a:r>
            <a:endParaRPr lang="en-US" sz="2400" i="1" dirty="0" smtClean="0"/>
          </a:p>
          <a:p>
            <a:endParaRPr lang="en-US" i="1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Grades 5 &amp; 6			Grades 3 &amp; 4</a:t>
            </a:r>
            <a:endParaRPr lang="en-US" dirty="0"/>
          </a:p>
        </p:txBody>
      </p:sp>
      <p:pic>
        <p:nvPicPr>
          <p:cNvPr id="1026" name="Picture 2" descr="http://www.wmich.edu/registrar/assets/images/photos/calendar2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69" b="16269"/>
          <a:stretch>
            <a:fillRect/>
          </a:stretch>
        </p:blipFill>
        <p:spPr bwMode="auto">
          <a:xfrm>
            <a:off x="192612" y="153426"/>
            <a:ext cx="8686800" cy="4389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 rot="20466969">
            <a:off x="240506" y="2696838"/>
            <a:ext cx="88444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accent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When is the NJ ASK? </a:t>
            </a:r>
            <a:endParaRPr lang="en-US" sz="6600" dirty="0">
              <a:solidFill>
                <a:schemeClr val="accent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82503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228600" y="1676400"/>
            <a:ext cx="4267200" cy="4330891"/>
          </a:xfrm>
        </p:spPr>
        <p:txBody>
          <a:bodyPr/>
          <a:lstStyle/>
          <a:p>
            <a:r>
              <a:rPr lang="en-US" dirty="0" smtClean="0"/>
              <a:t>Lack of Stamina</a:t>
            </a:r>
          </a:p>
          <a:p>
            <a:pPr>
              <a:buNone/>
            </a:pPr>
            <a:r>
              <a:rPr lang="en-US" dirty="0" smtClean="0"/>
              <a:t>   and Energy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No Motivation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No Set Goals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“Too difficult for me”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1000" cy="4330891"/>
          </a:xfrm>
        </p:spPr>
        <p:txBody>
          <a:bodyPr/>
          <a:lstStyle/>
          <a:p>
            <a:r>
              <a:rPr lang="en-US" dirty="0" smtClean="0"/>
              <a:t>Too Much Stress 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Anxiety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Know-how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Unprepared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“What might prevent you from  performing at your personal best?”</a:t>
            </a:r>
            <a:endParaRPr lang="en-US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4343400" y="1676400"/>
            <a:ext cx="0" cy="4419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026091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“ Where am I going?”</a:t>
            </a:r>
          </a:p>
          <a:p>
            <a:pPr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“Where will I be next year? 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	Two years? 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		Four years?”</a:t>
            </a:r>
          </a:p>
          <a:p>
            <a:pPr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“What can I do now to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create more  possibilities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for me and my future?”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>
            <a:noAutofit/>
          </a:bodyPr>
          <a:lstStyle/>
          <a:p>
            <a:pPr algn="ctr"/>
            <a:r>
              <a:rPr lang="en-US" sz="3200" dirty="0" smtClean="0"/>
              <a:t>“</a:t>
            </a:r>
            <a:r>
              <a:rPr lang="en-US" sz="2800" dirty="0" smtClean="0"/>
              <a:t>You can’t get different results if you keep thinking and doing the same things!”</a:t>
            </a:r>
            <a:endParaRPr lang="en-US" sz="2800" dirty="0"/>
          </a:p>
        </p:txBody>
      </p:sp>
      <p:pic>
        <p:nvPicPr>
          <p:cNvPr id="2050" name="Picture 2" descr="C:\Users\dawn&amp;ted\Desktop\a-different-world-thumb48032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1981200"/>
            <a:ext cx="3962400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38200" y="1143000"/>
            <a:ext cx="6934200" cy="4572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7924800" cy="9906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“Will you be college and career ready?”</a:t>
            </a:r>
            <a:endParaRPr lang="en-US" sz="3200" dirty="0"/>
          </a:p>
        </p:txBody>
      </p:sp>
      <p:pic>
        <p:nvPicPr>
          <p:cNvPr id="3074" name="Picture 2" descr="C:\Users\dawn&amp;ted\AppData\Local\Microsoft\Windows\Temporary Internet Files\Content.IE5\2K6KL8O7\MP900422297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143000"/>
            <a:ext cx="3505200" cy="4572000"/>
          </a:xfrm>
          <a:prstGeom prst="rect">
            <a:avLst/>
          </a:prstGeom>
          <a:noFill/>
        </p:spPr>
      </p:pic>
      <p:pic>
        <p:nvPicPr>
          <p:cNvPr id="3075" name="Picture 3" descr="C:\Users\dawn&amp;ted\AppData\Local\Microsoft\Windows\Temporary Internet Files\Content.IE5\J4PJR5SY\MP900439399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1137424"/>
            <a:ext cx="35052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Cosmetologist			Psychologist</a:t>
            </a:r>
          </a:p>
          <a:p>
            <a:pPr>
              <a:buNone/>
            </a:pPr>
            <a:r>
              <a:rPr lang="en-US" dirty="0" smtClean="0"/>
              <a:t>Postal Worker			Police officer</a:t>
            </a:r>
          </a:p>
          <a:p>
            <a:pPr>
              <a:buNone/>
            </a:pPr>
            <a:r>
              <a:rPr lang="en-US" dirty="0" smtClean="0"/>
              <a:t>Safety inspector		Technician</a:t>
            </a:r>
          </a:p>
          <a:p>
            <a:pPr>
              <a:buNone/>
            </a:pPr>
            <a:r>
              <a:rPr lang="en-US" dirty="0" smtClean="0"/>
              <a:t>Engineer				Lead Custodian</a:t>
            </a:r>
          </a:p>
          <a:p>
            <a:pPr>
              <a:buNone/>
            </a:pPr>
            <a:r>
              <a:rPr lang="en-US" dirty="0" smtClean="0"/>
              <a:t>Accountant			Mechanic</a:t>
            </a:r>
          </a:p>
          <a:p>
            <a:pPr>
              <a:buNone/>
            </a:pPr>
            <a:r>
              <a:rPr lang="en-US" dirty="0" smtClean="0"/>
              <a:t>Teacher				Chef</a:t>
            </a:r>
          </a:p>
          <a:p>
            <a:pPr>
              <a:buNone/>
            </a:pPr>
            <a:r>
              <a:rPr lang="en-US" dirty="0" smtClean="0"/>
              <a:t>Therapist				Forensic Scientist</a:t>
            </a:r>
          </a:p>
          <a:p>
            <a:pPr>
              <a:buNone/>
            </a:pPr>
            <a:r>
              <a:rPr lang="en-US" dirty="0" smtClean="0"/>
              <a:t>Government Worker		Fitness Instructor</a:t>
            </a:r>
          </a:p>
          <a:p>
            <a:pPr>
              <a:buNone/>
            </a:pPr>
            <a:r>
              <a:rPr lang="en-US" dirty="0" smtClean="0"/>
              <a:t>Doctor				Real Estate Broker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Part of your future includes taking tests for various certifications!</a:t>
            </a:r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4343400" y="1676400"/>
            <a:ext cx="0" cy="4114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685800"/>
            <a:ext cx="7772400" cy="2202712"/>
          </a:xfrm>
        </p:spPr>
        <p:txBody>
          <a:bodyPr>
            <a:normAutofit/>
          </a:bodyPr>
          <a:lstStyle/>
          <a:p>
            <a:r>
              <a:rPr lang="en-US" dirty="0" smtClean="0"/>
              <a:t>STRATEGIES FOR SUCCESS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0" y="2971800"/>
            <a:ext cx="6132513" cy="2286000"/>
          </a:xfrm>
        </p:spPr>
        <p:txBody>
          <a:bodyPr>
            <a:normAutofit/>
          </a:bodyPr>
          <a:lstStyle/>
          <a:p>
            <a:pPr algn="r"/>
            <a:r>
              <a:rPr lang="en-US" b="1" dirty="0" smtClean="0"/>
              <a:t>PREPARING</a:t>
            </a:r>
            <a:r>
              <a:rPr lang="en-US" dirty="0" smtClean="0"/>
              <a:t>				 </a:t>
            </a:r>
          </a:p>
          <a:p>
            <a:pPr algn="r"/>
            <a:r>
              <a:rPr lang="en-US" dirty="0" smtClean="0"/>
              <a:t>FOR  STANDARIZED TESTING …</a:t>
            </a:r>
          </a:p>
          <a:p>
            <a:pPr algn="r"/>
            <a:endParaRPr lang="en-US" dirty="0" smtClean="0"/>
          </a:p>
          <a:p>
            <a:pPr algn="r"/>
            <a:r>
              <a:rPr lang="en-US" dirty="0" smtClean="0"/>
              <a:t>PRACTICING AND</a:t>
            </a:r>
          </a:p>
          <a:p>
            <a:pPr algn="r"/>
            <a:r>
              <a:rPr lang="en-US" dirty="0" smtClean="0"/>
              <a:t>GETTING READY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19153041"/>
              </p:ext>
            </p:extLst>
          </p:nvPr>
        </p:nvGraphicFramePr>
        <p:xfrm>
          <a:off x="457200" y="1481138"/>
          <a:ext cx="8229600" cy="497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Grade 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Grade 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Grade 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Grade 6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Wednesday </a:t>
                      </a:r>
                    </a:p>
                    <a:p>
                      <a:pPr algn="ctr"/>
                      <a:r>
                        <a:rPr lang="en-US" dirty="0" smtClean="0"/>
                        <a:t>63 minutes</a:t>
                      </a:r>
                    </a:p>
                    <a:p>
                      <a:pPr algn="ctr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Wednesday </a:t>
                      </a:r>
                    </a:p>
                    <a:p>
                      <a:pPr algn="ctr"/>
                      <a:r>
                        <a:rPr lang="en-US" dirty="0" smtClean="0"/>
                        <a:t>63 minutes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Thursday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68 minutes</a:t>
                      </a:r>
                    </a:p>
                    <a:p>
                      <a:pPr algn="ctr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Thursday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68 minutes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43 Multiple</a:t>
                      </a:r>
                      <a:r>
                        <a:rPr lang="en-US" baseline="0" dirty="0" smtClean="0"/>
                        <a:t> Choice</a:t>
                      </a:r>
                      <a:r>
                        <a:rPr lang="en-US" i="1" dirty="0" smtClean="0">
                          <a:solidFill>
                            <a:srgbClr val="C00000"/>
                          </a:solidFill>
                        </a:rPr>
                        <a:t>*</a:t>
                      </a:r>
                      <a:endParaRPr lang="en-US" baseline="0" dirty="0" smtClean="0"/>
                    </a:p>
                    <a:p>
                      <a:pPr algn="ctr"/>
                      <a:endParaRPr lang="en-US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43 Multiple</a:t>
                      </a:r>
                      <a:r>
                        <a:rPr lang="en-US" baseline="0" dirty="0" smtClean="0"/>
                        <a:t> Choice</a:t>
                      </a:r>
                      <a:r>
                        <a:rPr lang="en-US" i="1" dirty="0" smtClean="0">
                          <a:solidFill>
                            <a:srgbClr val="C00000"/>
                          </a:solidFill>
                        </a:rPr>
                        <a:t>*</a:t>
                      </a:r>
                      <a:endParaRPr lang="en-US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 Short</a:t>
                      </a:r>
                    </a:p>
                    <a:p>
                      <a:pPr algn="ctr"/>
                      <a:r>
                        <a:rPr lang="en-US" dirty="0" smtClean="0"/>
                        <a:t>Constructed Response</a:t>
                      </a:r>
                    </a:p>
                    <a:p>
                      <a:pPr algn="ctr"/>
                      <a:r>
                        <a:rPr lang="en-US" sz="1400" i="1" dirty="0" smtClean="0">
                          <a:solidFill>
                            <a:srgbClr val="C00000"/>
                          </a:solidFill>
                        </a:rPr>
                        <a:t>No calculators during SCR</a:t>
                      </a:r>
                      <a:endParaRPr lang="en-US" sz="1400" i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 Short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Constructed Response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dirty="0" smtClean="0">
                          <a:solidFill>
                            <a:srgbClr val="C00000"/>
                          </a:solidFill>
                        </a:rPr>
                        <a:t>No calculators during SCR</a:t>
                      </a:r>
                    </a:p>
                    <a:p>
                      <a:pPr algn="ctr"/>
                      <a:endParaRPr 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 Extended Constructed Response</a:t>
                      </a:r>
                      <a:r>
                        <a:rPr lang="en-US" i="1" dirty="0" smtClean="0">
                          <a:solidFill>
                            <a:srgbClr val="C00000"/>
                          </a:solidFill>
                        </a:rPr>
                        <a:t>*</a:t>
                      </a:r>
                      <a:endParaRPr lang="en-US" dirty="0" smtClean="0"/>
                    </a:p>
                    <a:p>
                      <a:pPr algn="ctr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 Extended Constructed Response</a:t>
                      </a:r>
                      <a:r>
                        <a:rPr lang="en-US" i="1" dirty="0" smtClean="0">
                          <a:solidFill>
                            <a:srgbClr val="C00000"/>
                          </a:solidFill>
                        </a:rPr>
                        <a:t>*</a:t>
                      </a:r>
                      <a:endParaRPr 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C00000"/>
                          </a:solidFill>
                        </a:rPr>
                        <a:t>*Calculators  permitted during certain sections of MC and ECR only.</a:t>
                      </a:r>
                      <a:endParaRPr lang="en-US" i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u="sng" dirty="0" smtClean="0"/>
              <a:t>STRUCTURE OF THE NJASK MATH</a:t>
            </a:r>
            <a:endParaRPr lang="en-US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275</TotalTime>
  <Words>889</Words>
  <Application>Microsoft Office PowerPoint</Application>
  <PresentationFormat>On-screen Show (4:3)</PresentationFormat>
  <Paragraphs>215</Paragraphs>
  <Slides>23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Concourse</vt:lpstr>
      <vt:lpstr>SUCCESSFUL TEST TAKING STRATEGIES FOR ANY OCCASION</vt:lpstr>
      <vt:lpstr>PRACTICED,  PREPRARED,  READY!</vt:lpstr>
      <vt:lpstr>Grades 5 &amp; 6   Grades 3 &amp; 4</vt:lpstr>
      <vt:lpstr>“What might prevent you from  performing at your personal best?”</vt:lpstr>
      <vt:lpstr>“You can’t get different results if you keep thinking and doing the same things!”</vt:lpstr>
      <vt:lpstr>“Will you be college and career ready?”</vt:lpstr>
      <vt:lpstr>Part of your future includes taking tests for various certifications!</vt:lpstr>
      <vt:lpstr>STRATEGIES FOR SUCCESS</vt:lpstr>
      <vt:lpstr>STRUCTURE OF THE NJASK MATH</vt:lpstr>
      <vt:lpstr> Looking at the number of questions of each type, which part is worth more points?</vt:lpstr>
      <vt:lpstr>THREE APPROACHES TO MULTIPLE-CHOICE QUESTIONS</vt:lpstr>
      <vt:lpstr>Common Mistakes When Answering Multiple Choice Questions for Any Test</vt:lpstr>
      <vt:lpstr>Other common errors on timed multiple-choice math tests</vt:lpstr>
      <vt:lpstr>“But what if I do not know how to solve the problem at all?”  MOVE ON!</vt:lpstr>
      <vt:lpstr>IF… IF… IF…ALL ELSE FAILS,  CAN  I GUESS? </vt:lpstr>
      <vt:lpstr>Guessing the Smart Way</vt:lpstr>
      <vt:lpstr>Use the materials you are given. They are there to help you.</vt:lpstr>
      <vt:lpstr>Constructing a Good ECR Solution Aim for the 3!</vt:lpstr>
      <vt:lpstr>And always – always – always  - </vt:lpstr>
      <vt:lpstr>PowerPoint Presentation</vt:lpstr>
      <vt:lpstr>OTHER TIPS</vt:lpstr>
      <vt:lpstr>THANK YOU FOR DOING YOUR PERSONAL BEST!</vt:lpstr>
      <vt:lpstr>Source for PowerPoint materials:  “Strategies for HSPA Success Workshop.” Standards Solution Washington, NJ.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SUCCESSFUL TEST TAKING STRATEGIES FOR ANY OCCASION</dc:title>
  <dc:creator>dawn&amp;ted</dc:creator>
  <cp:lastModifiedBy>Kristen Baker</cp:lastModifiedBy>
  <cp:revision>45</cp:revision>
  <cp:lastPrinted>2012-04-23T16:44:13Z</cp:lastPrinted>
  <dcterms:created xsi:type="dcterms:W3CDTF">2012-01-15T22:04:35Z</dcterms:created>
  <dcterms:modified xsi:type="dcterms:W3CDTF">2012-04-23T16:56:59Z</dcterms:modified>
</cp:coreProperties>
</file>